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9" r:id="rId3"/>
    <p:sldId id="257" r:id="rId4"/>
    <p:sldId id="258" r:id="rId6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66909"/>
  </p:normalViewPr>
  <p:slideViewPr>
    <p:cSldViewPr showGuides="1">
      <p:cViewPr varScale="1">
        <p:scale>
          <a:sx n="47" d="100"/>
          <a:sy n="47" d="100"/>
        </p:scale>
        <p:origin x="-20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C452523-E3E3-46AA-BD07-72F21DDC3DD6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GB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GB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hangingPunct="1"/>
            <a:fld id="{9A0DB2DC-4C9A-4742-B13C-FB6460FD3503}" type="slidenum">
              <a:rPr lang="en-GB" sz="1200" dirty="0"/>
            </a:fld>
            <a:endParaRPr lang="en-GB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r>
              <a:rPr dirty="0"/>
              <a:t>Designed to be pre-cut and given to students as a set of cards from which they construct the correct process flow for adding/subtracting fractions</a:t>
            </a:r>
            <a:endParaRPr dirty="0"/>
          </a:p>
        </p:txBody>
      </p:sp>
      <p:sp>
        <p:nvSpPr>
          <p:cNvPr id="6148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GB" sz="1200" dirty="0"/>
            </a:fld>
            <a:endParaRPr lang="en-GB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r>
              <a:rPr dirty="0"/>
              <a:t>Designed to be pre-cut and given to students as a set of cards from which they construct the correct process flow for multiplying/dividing fractions</a:t>
            </a:r>
            <a:endParaRPr dirty="0"/>
          </a:p>
          <a:p>
            <a:pPr lvl="0">
              <a:spcBef>
                <a:spcPct val="0"/>
              </a:spcBef>
            </a:pPr>
            <a:endParaRPr dirty="0"/>
          </a:p>
        </p:txBody>
      </p:sp>
      <p:sp>
        <p:nvSpPr>
          <p:cNvPr id="7172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GB" sz="1200" dirty="0"/>
            </a:fld>
            <a:endParaRPr lang="en-GB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Rectangle 4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sz="3600" dirty="0"/>
              <a:t>Find the lowest common denominator for these fractions</a:t>
            </a:r>
            <a:endParaRPr sz="3600" dirty="0"/>
          </a:p>
        </p:txBody>
      </p:sp>
      <p:sp>
        <p:nvSpPr>
          <p:cNvPr id="6149" name="Rectangle 5"/>
          <p:cNvSpPr>
            <a:spLocks noGrp="1"/>
          </p:cNvSpPr>
          <p:nvPr>
            <p:ph sz="half"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marL="533400" indent="-533400" eaLnBrk="1" hangingPunct="1">
              <a:lnSpc>
                <a:spcPct val="130000"/>
              </a:lnSpc>
              <a:buFontTx/>
              <a:buAutoNum type="arabicPeriod"/>
            </a:pPr>
            <a:r>
              <a:rPr dirty="0">
                <a:latin typeface="+mn-lt"/>
                <a:ea typeface="+mn-ea"/>
                <a:cs typeface="+mn-cs"/>
              </a:rPr>
              <a:t>¾ and 7/8</a:t>
            </a:r>
            <a:endParaRPr dirty="0">
              <a:latin typeface="+mn-lt"/>
              <a:ea typeface="+mn-ea"/>
              <a:cs typeface="+mn-cs"/>
            </a:endParaRPr>
          </a:p>
          <a:p>
            <a:pPr marL="533400" indent="-533400" eaLnBrk="1" hangingPunct="1">
              <a:lnSpc>
                <a:spcPct val="130000"/>
              </a:lnSpc>
              <a:buFontTx/>
              <a:buAutoNum type="arabicPeriod"/>
            </a:pPr>
            <a:r>
              <a:rPr dirty="0">
                <a:latin typeface="+mn-lt"/>
                <a:ea typeface="+mn-ea"/>
                <a:cs typeface="+mn-cs"/>
              </a:rPr>
              <a:t>4/5 and 2/3</a:t>
            </a:r>
            <a:endParaRPr dirty="0">
              <a:latin typeface="+mn-lt"/>
              <a:ea typeface="+mn-ea"/>
              <a:cs typeface="+mn-cs"/>
            </a:endParaRPr>
          </a:p>
          <a:p>
            <a:pPr marL="533400" indent="-533400" eaLnBrk="1" hangingPunct="1">
              <a:lnSpc>
                <a:spcPct val="130000"/>
              </a:lnSpc>
              <a:buFontTx/>
              <a:buAutoNum type="arabicPeriod"/>
            </a:pPr>
            <a:r>
              <a:rPr dirty="0">
                <a:latin typeface="+mn-lt"/>
                <a:ea typeface="+mn-ea"/>
                <a:cs typeface="+mn-cs"/>
              </a:rPr>
              <a:t>5/6 and 3/8</a:t>
            </a:r>
            <a:endParaRPr dirty="0">
              <a:latin typeface="+mn-lt"/>
              <a:ea typeface="+mn-ea"/>
              <a:cs typeface="+mn-cs"/>
            </a:endParaRPr>
          </a:p>
          <a:p>
            <a:pPr marL="533400" indent="-533400" eaLnBrk="1" hangingPunct="1">
              <a:lnSpc>
                <a:spcPct val="130000"/>
              </a:lnSpc>
              <a:buFontTx/>
              <a:buAutoNum type="arabicPeriod"/>
            </a:pPr>
            <a:r>
              <a:rPr dirty="0">
                <a:latin typeface="+mn-lt"/>
                <a:ea typeface="+mn-ea"/>
                <a:cs typeface="+mn-cs"/>
              </a:rPr>
              <a:t>2/9 and 2/3</a:t>
            </a:r>
            <a:endParaRPr dirty="0">
              <a:latin typeface="+mn-lt"/>
              <a:ea typeface="+mn-ea"/>
              <a:cs typeface="+mn-cs"/>
            </a:endParaRPr>
          </a:p>
          <a:p>
            <a:pPr marL="533400" indent="-533400" eaLnBrk="1" hangingPunct="1">
              <a:lnSpc>
                <a:spcPct val="130000"/>
              </a:lnSpc>
              <a:buFontTx/>
              <a:buAutoNum type="arabicPeriod"/>
            </a:pPr>
            <a:r>
              <a:rPr dirty="0">
                <a:latin typeface="+mn-lt"/>
                <a:ea typeface="+mn-ea"/>
                <a:cs typeface="+mn-cs"/>
              </a:rPr>
              <a:t>¾ and 10/11</a:t>
            </a:r>
            <a:endParaRPr dirty="0">
              <a:latin typeface="+mn-lt"/>
              <a:ea typeface="+mn-ea"/>
              <a:cs typeface="+mn-cs"/>
            </a:endParaRPr>
          </a:p>
          <a:p>
            <a:pPr marL="533400" indent="-533400" eaLnBrk="1" hangingPunct="1">
              <a:lnSpc>
                <a:spcPct val="130000"/>
              </a:lnSpc>
              <a:buFontTx/>
              <a:buAutoNum type="arabicPeriod"/>
            </a:pPr>
            <a:r>
              <a:rPr dirty="0">
                <a:latin typeface="+mn-lt"/>
                <a:ea typeface="+mn-ea"/>
                <a:cs typeface="+mn-cs"/>
              </a:rPr>
              <a:t>2/15 and 11/30</a:t>
            </a:r>
            <a:endParaRPr dirty="0">
              <a:latin typeface="+mn-lt"/>
              <a:ea typeface="+mn-ea"/>
              <a:cs typeface="+mn-cs"/>
            </a:endParaRPr>
          </a:p>
          <a:p>
            <a:pPr marL="533400" indent="-533400" eaLnBrk="1" hangingPunct="1">
              <a:lnSpc>
                <a:spcPct val="130000"/>
              </a:lnSpc>
              <a:buFontTx/>
              <a:buAutoNum type="arabicPeriod"/>
            </a:pPr>
            <a:r>
              <a:rPr dirty="0">
                <a:latin typeface="+mn-lt"/>
                <a:ea typeface="+mn-ea"/>
                <a:cs typeface="+mn-cs"/>
              </a:rPr>
              <a:t>5/32 and 7/48</a:t>
            </a:r>
            <a:endParaRPr dirty="0">
              <a:latin typeface="+mn-lt"/>
              <a:ea typeface="+mn-ea"/>
              <a:cs typeface="+mn-cs"/>
            </a:endParaRPr>
          </a:p>
          <a:p>
            <a:pPr marL="533400" indent="-533400" eaLnBrk="1" hangingPunct="1">
              <a:buFontTx/>
              <a:buAutoNum type="arabicPeriod"/>
            </a:pPr>
            <a:endParaRPr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charRg st="1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charRg st="22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charRg st="34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charRg st="46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charRg st="58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charRg st="73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4"/>
          <p:cNvSpPr/>
          <p:nvPr/>
        </p:nvSpPr>
        <p:spPr>
          <a:xfrm>
            <a:off x="250825" y="549275"/>
            <a:ext cx="2160588" cy="143986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pPr algn="ctr"/>
            <a:r>
              <a:rPr dirty="0">
                <a:latin typeface="Arial" panose="020B0604020202020204" pitchFamily="34" charset="0"/>
              </a:rPr>
              <a:t>First fraction or mixed number to be added/subtracted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3075" name="Rectangle 5"/>
          <p:cNvSpPr/>
          <p:nvPr/>
        </p:nvSpPr>
        <p:spPr>
          <a:xfrm>
            <a:off x="2411413" y="549275"/>
            <a:ext cx="2160587" cy="143986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pPr algn="ctr"/>
            <a:r>
              <a:rPr dirty="0">
                <a:latin typeface="Arial" panose="020B0604020202020204" pitchFamily="34" charset="0"/>
              </a:rPr>
              <a:t>Second fraction or mixed number to be added/subtracted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3076" name="Rectangle 6"/>
          <p:cNvSpPr/>
          <p:nvPr/>
        </p:nvSpPr>
        <p:spPr>
          <a:xfrm>
            <a:off x="4572000" y="549275"/>
            <a:ext cx="2160588" cy="143986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pPr algn="ctr"/>
            <a:r>
              <a:rPr dirty="0">
                <a:latin typeface="Arial" panose="020B0604020202020204" pitchFamily="34" charset="0"/>
              </a:rPr>
              <a:t>Are there any </a:t>
            </a:r>
            <a:r>
              <a:rPr u="sng" dirty="0">
                <a:latin typeface="Arial" panose="020B0604020202020204" pitchFamily="34" charset="0"/>
              </a:rPr>
              <a:t>mixed numbers</a:t>
            </a:r>
            <a:r>
              <a:rPr dirty="0">
                <a:latin typeface="Arial" panose="020B0604020202020204" pitchFamily="34" charset="0"/>
              </a:rPr>
              <a:t>?</a:t>
            </a:r>
            <a:endParaRPr dirty="0">
              <a:latin typeface="Arial" panose="020B0604020202020204" pitchFamily="34" charset="0"/>
            </a:endParaRPr>
          </a:p>
          <a:p>
            <a:pPr algn="ctr"/>
            <a:endParaRPr dirty="0">
              <a:latin typeface="Arial" panose="020B0604020202020204" pitchFamily="34" charset="0"/>
            </a:endParaRPr>
          </a:p>
          <a:p>
            <a:pPr algn="ctr"/>
            <a:r>
              <a:rPr dirty="0">
                <a:latin typeface="Arial" panose="020B0604020202020204" pitchFamily="34" charset="0"/>
              </a:rPr>
              <a:t>Yes	           No</a:t>
            </a:r>
            <a:endParaRPr dirty="0">
              <a:latin typeface="Arial" panose="020B0604020202020204" pitchFamily="34" charset="0"/>
            </a:endParaRPr>
          </a:p>
          <a:p>
            <a:pPr algn="ctr"/>
            <a:endParaRPr dirty="0">
              <a:latin typeface="Arial" panose="020B0604020202020204" pitchFamily="34" charset="0"/>
            </a:endParaRPr>
          </a:p>
        </p:txBody>
      </p:sp>
      <p:sp>
        <p:nvSpPr>
          <p:cNvPr id="3077" name="Rectangle 7"/>
          <p:cNvSpPr/>
          <p:nvPr/>
        </p:nvSpPr>
        <p:spPr>
          <a:xfrm>
            <a:off x="6732588" y="549275"/>
            <a:ext cx="2160587" cy="143986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pPr algn="ctr"/>
            <a:r>
              <a:rPr dirty="0">
                <a:latin typeface="Arial" panose="020B0604020202020204" pitchFamily="34" charset="0"/>
              </a:rPr>
              <a:t>Change mixed numbers into </a:t>
            </a:r>
            <a:r>
              <a:rPr u="sng" dirty="0">
                <a:latin typeface="Arial" panose="020B0604020202020204" pitchFamily="34" charset="0"/>
              </a:rPr>
              <a:t>improper fractions</a:t>
            </a:r>
            <a:endParaRPr u="sng" dirty="0">
              <a:latin typeface="Arial" panose="020B0604020202020204" pitchFamily="34" charset="0"/>
            </a:endParaRPr>
          </a:p>
        </p:txBody>
      </p:sp>
      <p:sp>
        <p:nvSpPr>
          <p:cNvPr id="3078" name="Rectangle 8"/>
          <p:cNvSpPr/>
          <p:nvPr/>
        </p:nvSpPr>
        <p:spPr>
          <a:xfrm>
            <a:off x="2411413" y="1989138"/>
            <a:ext cx="2160587" cy="1439862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pPr algn="ctr"/>
            <a:r>
              <a:rPr dirty="0">
                <a:latin typeface="Arial" panose="020B0604020202020204" pitchFamily="34" charset="0"/>
              </a:rPr>
              <a:t>Find a </a:t>
            </a:r>
            <a:r>
              <a:rPr u="sng" dirty="0">
                <a:latin typeface="Arial" panose="020B0604020202020204" pitchFamily="34" charset="0"/>
              </a:rPr>
              <a:t>common denominator</a:t>
            </a:r>
            <a:endParaRPr u="sng" dirty="0">
              <a:latin typeface="Arial" panose="020B0604020202020204" pitchFamily="34" charset="0"/>
            </a:endParaRPr>
          </a:p>
          <a:p>
            <a:pPr algn="ctr"/>
            <a:r>
              <a:rPr sz="1400" dirty="0">
                <a:latin typeface="Arial" panose="020B0604020202020204" pitchFamily="34" charset="0"/>
              </a:rPr>
              <a:t>(use LCM or just multiply the two denominators together)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3079" name="Rectangle 9"/>
          <p:cNvSpPr/>
          <p:nvPr/>
        </p:nvSpPr>
        <p:spPr>
          <a:xfrm>
            <a:off x="250825" y="1989138"/>
            <a:ext cx="2160588" cy="1439862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pPr algn="ctr"/>
            <a:r>
              <a:rPr dirty="0">
                <a:latin typeface="Arial" panose="020B0604020202020204" pitchFamily="34" charset="0"/>
              </a:rPr>
              <a:t>Are the </a:t>
            </a:r>
            <a:r>
              <a:rPr u="sng" dirty="0">
                <a:latin typeface="Arial" panose="020B0604020202020204" pitchFamily="34" charset="0"/>
              </a:rPr>
              <a:t>denominators</a:t>
            </a:r>
            <a:r>
              <a:rPr dirty="0">
                <a:latin typeface="Arial" panose="020B0604020202020204" pitchFamily="34" charset="0"/>
              </a:rPr>
              <a:t> the same?</a:t>
            </a:r>
            <a:endParaRPr dirty="0">
              <a:latin typeface="Arial" panose="020B0604020202020204" pitchFamily="34" charset="0"/>
            </a:endParaRPr>
          </a:p>
          <a:p>
            <a:pPr algn="ctr"/>
            <a:endParaRPr dirty="0">
              <a:latin typeface="Arial" panose="020B0604020202020204" pitchFamily="34" charset="0"/>
            </a:endParaRPr>
          </a:p>
          <a:p>
            <a:r>
              <a:rPr dirty="0">
                <a:latin typeface="Arial" panose="020B0604020202020204" pitchFamily="34" charset="0"/>
              </a:rPr>
              <a:t>Yes	          No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3080" name="Rectangle 10"/>
          <p:cNvSpPr/>
          <p:nvPr/>
        </p:nvSpPr>
        <p:spPr>
          <a:xfrm>
            <a:off x="4572000" y="1989138"/>
            <a:ext cx="2160588" cy="1439862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pPr algn="ctr"/>
            <a:r>
              <a:rPr dirty="0">
                <a:latin typeface="Arial" panose="020B0604020202020204" pitchFamily="34" charset="0"/>
              </a:rPr>
              <a:t>Change each fraction into an </a:t>
            </a:r>
            <a:r>
              <a:rPr u="sng" dirty="0">
                <a:latin typeface="Arial" panose="020B0604020202020204" pitchFamily="34" charset="0"/>
              </a:rPr>
              <a:t>equivalent fraction</a:t>
            </a:r>
            <a:r>
              <a:rPr dirty="0">
                <a:latin typeface="Arial" panose="020B0604020202020204" pitchFamily="34" charset="0"/>
              </a:rPr>
              <a:t> using the </a:t>
            </a:r>
            <a:r>
              <a:rPr u="sng" dirty="0">
                <a:latin typeface="Arial" panose="020B0604020202020204" pitchFamily="34" charset="0"/>
              </a:rPr>
              <a:t>common denominator</a:t>
            </a:r>
            <a:endParaRPr u="sng" dirty="0">
              <a:latin typeface="Arial" panose="020B0604020202020204" pitchFamily="34" charset="0"/>
            </a:endParaRPr>
          </a:p>
        </p:txBody>
      </p:sp>
      <p:sp>
        <p:nvSpPr>
          <p:cNvPr id="3081" name="Rectangle 11"/>
          <p:cNvSpPr/>
          <p:nvPr/>
        </p:nvSpPr>
        <p:spPr>
          <a:xfrm>
            <a:off x="6732588" y="1989138"/>
            <a:ext cx="2160587" cy="1439862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pPr algn="ctr"/>
            <a:r>
              <a:rPr dirty="0">
                <a:latin typeface="Arial" panose="020B0604020202020204" pitchFamily="34" charset="0"/>
              </a:rPr>
              <a:t>Are we adding or subtracting?</a:t>
            </a:r>
            <a:endParaRPr dirty="0">
              <a:latin typeface="Arial" panose="020B0604020202020204" pitchFamily="34" charset="0"/>
            </a:endParaRPr>
          </a:p>
          <a:p>
            <a:pPr algn="ctr"/>
            <a:endParaRPr dirty="0">
              <a:latin typeface="Arial" panose="020B0604020202020204" pitchFamily="34" charset="0"/>
            </a:endParaRPr>
          </a:p>
          <a:p>
            <a:r>
              <a:rPr sz="2400" dirty="0">
                <a:latin typeface="Arial" panose="020B0604020202020204" pitchFamily="34" charset="0"/>
              </a:rPr>
              <a:t>+</a:t>
            </a:r>
            <a:r>
              <a:rPr dirty="0">
                <a:latin typeface="Arial" panose="020B0604020202020204" pitchFamily="34" charset="0"/>
              </a:rPr>
              <a:t>		</a:t>
            </a:r>
            <a:r>
              <a:rPr sz="2800" dirty="0">
                <a:latin typeface="Arial" panose="020B0604020202020204" pitchFamily="34" charset="0"/>
              </a:rPr>
              <a:t>-</a:t>
            </a:r>
            <a:endParaRPr sz="2800" dirty="0">
              <a:latin typeface="Arial" panose="020B0604020202020204" pitchFamily="34" charset="0"/>
            </a:endParaRPr>
          </a:p>
        </p:txBody>
      </p:sp>
      <p:sp>
        <p:nvSpPr>
          <p:cNvPr id="3082" name="Rectangle 12"/>
          <p:cNvSpPr/>
          <p:nvPr/>
        </p:nvSpPr>
        <p:spPr>
          <a:xfrm>
            <a:off x="250825" y="3429000"/>
            <a:ext cx="2160588" cy="143986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pPr algn="ctr"/>
            <a:r>
              <a:rPr u="sng" dirty="0">
                <a:latin typeface="Arial" panose="020B0604020202020204" pitchFamily="34" charset="0"/>
              </a:rPr>
              <a:t>Add</a:t>
            </a:r>
            <a:r>
              <a:rPr dirty="0">
                <a:latin typeface="Arial" panose="020B0604020202020204" pitchFamily="34" charset="0"/>
              </a:rPr>
              <a:t> the </a:t>
            </a:r>
            <a:r>
              <a:rPr u="sng" dirty="0">
                <a:latin typeface="Arial" panose="020B0604020202020204" pitchFamily="34" charset="0"/>
              </a:rPr>
              <a:t>numerators only</a:t>
            </a:r>
            <a:r>
              <a:rPr dirty="0">
                <a:latin typeface="Arial" panose="020B0604020202020204" pitchFamily="34" charset="0"/>
              </a:rPr>
              <a:t> together </a:t>
            </a:r>
            <a:endParaRPr u="sng" dirty="0">
              <a:latin typeface="Arial" panose="020B0604020202020204" pitchFamily="34" charset="0"/>
            </a:endParaRPr>
          </a:p>
        </p:txBody>
      </p:sp>
      <p:sp>
        <p:nvSpPr>
          <p:cNvPr id="3083" name="Rectangle 13"/>
          <p:cNvSpPr/>
          <p:nvPr/>
        </p:nvSpPr>
        <p:spPr>
          <a:xfrm>
            <a:off x="2411413" y="3429000"/>
            <a:ext cx="2160587" cy="143986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pPr algn="ctr"/>
            <a:r>
              <a:rPr sz="1600" u="sng" dirty="0">
                <a:latin typeface="Arial" panose="020B0604020202020204" pitchFamily="34" charset="0"/>
              </a:rPr>
              <a:t>Subtract* one numerator from the other</a:t>
            </a:r>
            <a:r>
              <a:rPr sz="1600" dirty="0">
                <a:latin typeface="Arial" panose="020B0604020202020204" pitchFamily="34" charset="0"/>
              </a:rPr>
              <a:t> </a:t>
            </a:r>
            <a:endParaRPr sz="1600" dirty="0">
              <a:latin typeface="Arial" panose="020B0604020202020204" pitchFamily="34" charset="0"/>
            </a:endParaRPr>
          </a:p>
          <a:p>
            <a:pPr algn="ctr"/>
            <a:r>
              <a:rPr sz="1400" dirty="0">
                <a:latin typeface="Arial" panose="020B0604020202020204" pitchFamily="34" charset="0"/>
              </a:rPr>
              <a:t>*make sure you get them the right way round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3084" name="Rectangle 14"/>
          <p:cNvSpPr/>
          <p:nvPr/>
        </p:nvSpPr>
        <p:spPr>
          <a:xfrm>
            <a:off x="4572000" y="3429000"/>
            <a:ext cx="2160588" cy="143986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pPr algn="ctr"/>
            <a:r>
              <a:rPr sz="1600" dirty="0">
                <a:latin typeface="Arial" panose="020B0604020202020204" pitchFamily="34" charset="0"/>
              </a:rPr>
              <a:t>Write the resulting fraction as the </a:t>
            </a:r>
            <a:r>
              <a:rPr sz="1600" u="sng" dirty="0">
                <a:latin typeface="Arial" panose="020B0604020202020204" pitchFamily="34" charset="0"/>
              </a:rPr>
              <a:t>sum</a:t>
            </a:r>
            <a:r>
              <a:rPr sz="1600" dirty="0">
                <a:latin typeface="Arial" panose="020B0604020202020204" pitchFamily="34" charset="0"/>
              </a:rPr>
              <a:t> of the</a:t>
            </a:r>
            <a:r>
              <a:rPr sz="1600" u="sng" dirty="0">
                <a:latin typeface="Arial" panose="020B0604020202020204" pitchFamily="34" charset="0"/>
              </a:rPr>
              <a:t> numerators</a:t>
            </a:r>
            <a:r>
              <a:rPr sz="1600" dirty="0">
                <a:latin typeface="Arial" panose="020B0604020202020204" pitchFamily="34" charset="0"/>
              </a:rPr>
              <a:t> over the </a:t>
            </a:r>
            <a:r>
              <a:rPr sz="1600" u="sng" dirty="0">
                <a:latin typeface="Arial" panose="020B0604020202020204" pitchFamily="34" charset="0"/>
              </a:rPr>
              <a:t>common denominator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3085" name="Rectangle 15"/>
          <p:cNvSpPr/>
          <p:nvPr/>
        </p:nvSpPr>
        <p:spPr>
          <a:xfrm>
            <a:off x="6732588" y="3429000"/>
            <a:ext cx="2160587" cy="143986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pPr algn="ctr"/>
            <a:r>
              <a:rPr sz="1600" dirty="0">
                <a:latin typeface="Arial" panose="020B0604020202020204" pitchFamily="34" charset="0"/>
              </a:rPr>
              <a:t>Write the resulting fraction as the </a:t>
            </a:r>
            <a:r>
              <a:rPr sz="1600" u="sng" dirty="0">
                <a:latin typeface="Arial" panose="020B0604020202020204" pitchFamily="34" charset="0"/>
              </a:rPr>
              <a:t>difference</a:t>
            </a:r>
            <a:r>
              <a:rPr sz="1600" dirty="0">
                <a:latin typeface="Arial" panose="020B0604020202020204" pitchFamily="34" charset="0"/>
              </a:rPr>
              <a:t> of the</a:t>
            </a:r>
            <a:r>
              <a:rPr sz="1600" u="sng" dirty="0">
                <a:latin typeface="Arial" panose="020B0604020202020204" pitchFamily="34" charset="0"/>
              </a:rPr>
              <a:t> numerators</a:t>
            </a:r>
            <a:r>
              <a:rPr sz="1600" dirty="0">
                <a:latin typeface="Arial" panose="020B0604020202020204" pitchFamily="34" charset="0"/>
              </a:rPr>
              <a:t> over the </a:t>
            </a:r>
            <a:r>
              <a:rPr sz="1600" u="sng" dirty="0">
                <a:latin typeface="Arial" panose="020B0604020202020204" pitchFamily="34" charset="0"/>
              </a:rPr>
              <a:t>common denominator</a:t>
            </a:r>
            <a:endParaRPr sz="1600" u="sng" dirty="0">
              <a:latin typeface="Arial" panose="020B0604020202020204" pitchFamily="34" charset="0"/>
            </a:endParaRPr>
          </a:p>
        </p:txBody>
      </p:sp>
      <p:sp>
        <p:nvSpPr>
          <p:cNvPr id="3086" name="Rectangle 16"/>
          <p:cNvSpPr/>
          <p:nvPr/>
        </p:nvSpPr>
        <p:spPr>
          <a:xfrm>
            <a:off x="2411413" y="4868863"/>
            <a:ext cx="2160587" cy="1439862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3087" name="Rectangle 17"/>
          <p:cNvSpPr/>
          <p:nvPr/>
        </p:nvSpPr>
        <p:spPr>
          <a:xfrm>
            <a:off x="250825" y="4868863"/>
            <a:ext cx="2160588" cy="1439862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pPr algn="ctr"/>
            <a:r>
              <a:rPr u="sng" dirty="0">
                <a:latin typeface="Arial" panose="020B0604020202020204" pitchFamily="34" charset="0"/>
              </a:rPr>
              <a:t>Simplify</a:t>
            </a:r>
            <a:r>
              <a:rPr dirty="0">
                <a:latin typeface="Arial" panose="020B0604020202020204" pitchFamily="34" charset="0"/>
              </a:rPr>
              <a:t> the resulting fraction if possible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3088" name="Rectangle 18"/>
          <p:cNvSpPr/>
          <p:nvPr/>
        </p:nvSpPr>
        <p:spPr>
          <a:xfrm>
            <a:off x="4572000" y="4868863"/>
            <a:ext cx="2160588" cy="1439862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3089" name="Rectangle 19"/>
          <p:cNvSpPr/>
          <p:nvPr/>
        </p:nvSpPr>
        <p:spPr>
          <a:xfrm>
            <a:off x="6732588" y="4868863"/>
            <a:ext cx="2160587" cy="1439862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3090" name="Rectangle 20"/>
          <p:cNvSpPr/>
          <p:nvPr/>
        </p:nvSpPr>
        <p:spPr>
          <a:xfrm>
            <a:off x="2843213" y="0"/>
            <a:ext cx="3673475" cy="40481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dirty="0">
                <a:latin typeface="Arial" panose="020B0604020202020204" pitchFamily="34" charset="0"/>
              </a:rPr>
              <a:t>Adding/subtracting fractions</a:t>
            </a:r>
            <a:endParaRPr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endParaRPr lang="en-US" altLang="x-none" dirty="0"/>
          </a:p>
        </p:txBody>
      </p:sp>
      <p:sp>
        <p:nvSpPr>
          <p:cNvPr id="4099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endParaRPr lang="en-US" altLang="x-none" dirty="0"/>
          </a:p>
        </p:txBody>
      </p:sp>
      <p:sp>
        <p:nvSpPr>
          <p:cNvPr id="4100" name="Rectangle 4"/>
          <p:cNvSpPr/>
          <p:nvPr/>
        </p:nvSpPr>
        <p:spPr>
          <a:xfrm>
            <a:off x="250825" y="549275"/>
            <a:ext cx="2160588" cy="1439863"/>
          </a:xfrm>
          <a:prstGeom prst="rect">
            <a:avLst/>
          </a:prstGeom>
          <a:solidFill>
            <a:srgbClr val="FF99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pPr algn="ctr"/>
            <a:r>
              <a:rPr dirty="0">
                <a:latin typeface="Arial" panose="020B0604020202020204" pitchFamily="34" charset="0"/>
              </a:rPr>
              <a:t>First fraction or mixed number to be multiplied/divided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4101" name="Rectangle 5"/>
          <p:cNvSpPr/>
          <p:nvPr/>
        </p:nvSpPr>
        <p:spPr>
          <a:xfrm>
            <a:off x="2411413" y="549275"/>
            <a:ext cx="2160587" cy="1439863"/>
          </a:xfrm>
          <a:prstGeom prst="rect">
            <a:avLst/>
          </a:prstGeom>
          <a:solidFill>
            <a:srgbClr val="FF99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pPr algn="ctr"/>
            <a:r>
              <a:rPr dirty="0">
                <a:latin typeface="Arial" panose="020B0604020202020204" pitchFamily="34" charset="0"/>
              </a:rPr>
              <a:t>Second fraction or mixed number to be multiplied/divided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4102" name="Rectangle 6"/>
          <p:cNvSpPr/>
          <p:nvPr/>
        </p:nvSpPr>
        <p:spPr>
          <a:xfrm>
            <a:off x="4572000" y="549275"/>
            <a:ext cx="2160588" cy="1439863"/>
          </a:xfrm>
          <a:prstGeom prst="rect">
            <a:avLst/>
          </a:prstGeom>
          <a:solidFill>
            <a:srgbClr val="FF99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pPr algn="ctr"/>
            <a:r>
              <a:rPr dirty="0">
                <a:latin typeface="Arial" panose="020B0604020202020204" pitchFamily="34" charset="0"/>
              </a:rPr>
              <a:t>Are there any </a:t>
            </a:r>
            <a:r>
              <a:rPr u="sng" dirty="0">
                <a:latin typeface="Arial" panose="020B0604020202020204" pitchFamily="34" charset="0"/>
              </a:rPr>
              <a:t>mixed numbers</a:t>
            </a:r>
            <a:r>
              <a:rPr dirty="0">
                <a:latin typeface="Arial" panose="020B0604020202020204" pitchFamily="34" charset="0"/>
              </a:rPr>
              <a:t>?</a:t>
            </a:r>
            <a:endParaRPr dirty="0">
              <a:latin typeface="Arial" panose="020B0604020202020204" pitchFamily="34" charset="0"/>
            </a:endParaRPr>
          </a:p>
          <a:p>
            <a:pPr algn="ctr"/>
            <a:endParaRPr dirty="0">
              <a:latin typeface="Arial" panose="020B0604020202020204" pitchFamily="34" charset="0"/>
            </a:endParaRPr>
          </a:p>
          <a:p>
            <a:pPr algn="ctr"/>
            <a:r>
              <a:rPr dirty="0">
                <a:latin typeface="Arial" panose="020B0604020202020204" pitchFamily="34" charset="0"/>
              </a:rPr>
              <a:t>Yes	           No</a:t>
            </a:r>
            <a:endParaRPr dirty="0">
              <a:latin typeface="Arial" panose="020B0604020202020204" pitchFamily="34" charset="0"/>
            </a:endParaRPr>
          </a:p>
          <a:p>
            <a:pPr algn="ctr"/>
            <a:endParaRPr dirty="0">
              <a:latin typeface="Arial" panose="020B0604020202020204" pitchFamily="34" charset="0"/>
            </a:endParaRPr>
          </a:p>
        </p:txBody>
      </p:sp>
      <p:sp>
        <p:nvSpPr>
          <p:cNvPr id="4103" name="Rectangle 7"/>
          <p:cNvSpPr/>
          <p:nvPr/>
        </p:nvSpPr>
        <p:spPr>
          <a:xfrm>
            <a:off x="6732588" y="549275"/>
            <a:ext cx="2160587" cy="1439863"/>
          </a:xfrm>
          <a:prstGeom prst="rect">
            <a:avLst/>
          </a:prstGeom>
          <a:solidFill>
            <a:srgbClr val="FF99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pPr algn="ctr"/>
            <a:r>
              <a:rPr dirty="0">
                <a:latin typeface="Arial" panose="020B0604020202020204" pitchFamily="34" charset="0"/>
              </a:rPr>
              <a:t>Change mixed numbers into </a:t>
            </a:r>
            <a:r>
              <a:rPr u="sng" dirty="0">
                <a:latin typeface="Arial" panose="020B0604020202020204" pitchFamily="34" charset="0"/>
              </a:rPr>
              <a:t>improper fractions</a:t>
            </a:r>
            <a:endParaRPr u="sng" dirty="0">
              <a:latin typeface="Arial" panose="020B0604020202020204" pitchFamily="34" charset="0"/>
            </a:endParaRPr>
          </a:p>
        </p:txBody>
      </p:sp>
      <p:sp>
        <p:nvSpPr>
          <p:cNvPr id="4104" name="Rectangle 8"/>
          <p:cNvSpPr/>
          <p:nvPr/>
        </p:nvSpPr>
        <p:spPr>
          <a:xfrm>
            <a:off x="2411413" y="1989138"/>
            <a:ext cx="2160587" cy="1439862"/>
          </a:xfrm>
          <a:prstGeom prst="rect">
            <a:avLst/>
          </a:prstGeom>
          <a:solidFill>
            <a:srgbClr val="FF99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pPr algn="ctr"/>
            <a:r>
              <a:rPr u="sng" dirty="0">
                <a:latin typeface="Arial" panose="020B0604020202020204" pitchFamily="34" charset="0"/>
              </a:rPr>
              <a:t>Invert</a:t>
            </a:r>
            <a:r>
              <a:rPr dirty="0">
                <a:latin typeface="Arial" panose="020B0604020202020204" pitchFamily="34" charset="0"/>
              </a:rPr>
              <a:t> the </a:t>
            </a:r>
            <a:r>
              <a:rPr u="sng" dirty="0">
                <a:latin typeface="Arial" panose="020B0604020202020204" pitchFamily="34" charset="0"/>
              </a:rPr>
              <a:t>second</a:t>
            </a:r>
            <a:r>
              <a:rPr dirty="0">
                <a:latin typeface="Arial" panose="020B0604020202020204" pitchFamily="34" charset="0"/>
              </a:rPr>
              <a:t> fraction (flip it upside down)</a:t>
            </a:r>
            <a:endParaRPr u="sng" dirty="0">
              <a:latin typeface="Arial" panose="020B0604020202020204" pitchFamily="34" charset="0"/>
            </a:endParaRPr>
          </a:p>
          <a:p>
            <a:pPr algn="ctr"/>
            <a:endParaRPr sz="1400" dirty="0">
              <a:latin typeface="Arial" panose="020B0604020202020204" pitchFamily="34" charset="0"/>
            </a:endParaRPr>
          </a:p>
          <a:p>
            <a:pPr algn="ctr"/>
            <a:r>
              <a:rPr dirty="0">
                <a:latin typeface="Arial" panose="020B0604020202020204" pitchFamily="34" charset="0"/>
              </a:rPr>
              <a:t>‘reciprocal’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4105" name="Rectangle 9"/>
          <p:cNvSpPr/>
          <p:nvPr/>
        </p:nvSpPr>
        <p:spPr>
          <a:xfrm>
            <a:off x="250825" y="1989138"/>
            <a:ext cx="2160588" cy="1439862"/>
          </a:xfrm>
          <a:prstGeom prst="rect">
            <a:avLst/>
          </a:prstGeom>
          <a:solidFill>
            <a:srgbClr val="FF99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pPr algn="ctr"/>
            <a:r>
              <a:rPr dirty="0">
                <a:latin typeface="Arial" panose="020B0604020202020204" pitchFamily="34" charset="0"/>
              </a:rPr>
              <a:t>Are we </a:t>
            </a:r>
            <a:r>
              <a:rPr u="sng" dirty="0">
                <a:latin typeface="Arial" panose="020B0604020202020204" pitchFamily="34" charset="0"/>
              </a:rPr>
              <a:t>multiplying</a:t>
            </a:r>
            <a:r>
              <a:rPr dirty="0">
                <a:latin typeface="Arial" panose="020B0604020202020204" pitchFamily="34" charset="0"/>
              </a:rPr>
              <a:t> or </a:t>
            </a:r>
            <a:r>
              <a:rPr u="sng" dirty="0">
                <a:latin typeface="Arial" panose="020B0604020202020204" pitchFamily="34" charset="0"/>
              </a:rPr>
              <a:t>dividing</a:t>
            </a:r>
            <a:r>
              <a:rPr dirty="0">
                <a:latin typeface="Arial" panose="020B0604020202020204" pitchFamily="34" charset="0"/>
              </a:rPr>
              <a:t>?</a:t>
            </a:r>
            <a:endParaRPr dirty="0">
              <a:latin typeface="Arial" panose="020B0604020202020204" pitchFamily="34" charset="0"/>
            </a:endParaRPr>
          </a:p>
          <a:p>
            <a:pPr algn="ctr"/>
            <a:endParaRPr dirty="0">
              <a:latin typeface="Arial" panose="020B0604020202020204" pitchFamily="34" charset="0"/>
            </a:endParaRPr>
          </a:p>
          <a:p>
            <a:r>
              <a:rPr dirty="0">
                <a:latin typeface="Arial" panose="020B0604020202020204" pitchFamily="34" charset="0"/>
              </a:rPr>
              <a:t>X	          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÷</a:t>
            </a:r>
            <a:endParaRPr sz="2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106" name="Rectangle 10"/>
          <p:cNvSpPr/>
          <p:nvPr/>
        </p:nvSpPr>
        <p:spPr>
          <a:xfrm>
            <a:off x="4572000" y="1989138"/>
            <a:ext cx="2160588" cy="1439862"/>
          </a:xfrm>
          <a:prstGeom prst="rect">
            <a:avLst/>
          </a:prstGeom>
          <a:solidFill>
            <a:srgbClr val="FF99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pPr algn="ctr"/>
            <a:r>
              <a:rPr sz="1600" u="sng" dirty="0">
                <a:latin typeface="Arial" panose="020B0604020202020204" pitchFamily="34" charset="0"/>
              </a:rPr>
              <a:t>Simplify</a:t>
            </a:r>
            <a:r>
              <a:rPr sz="1600" dirty="0">
                <a:latin typeface="Arial" panose="020B0604020202020204" pitchFamily="34" charset="0"/>
              </a:rPr>
              <a:t> by </a:t>
            </a:r>
            <a:r>
              <a:rPr sz="1600" u="sng" dirty="0">
                <a:latin typeface="Arial" panose="020B0604020202020204" pitchFamily="34" charset="0"/>
              </a:rPr>
              <a:t>cancelling common factors</a:t>
            </a:r>
            <a:r>
              <a:rPr sz="1600" dirty="0">
                <a:latin typeface="Arial" panose="020B0604020202020204" pitchFamily="34" charset="0"/>
              </a:rPr>
              <a:t> between the numerator and denominator</a:t>
            </a:r>
            <a:endParaRPr sz="1600" dirty="0">
              <a:latin typeface="Arial" panose="020B0604020202020204" pitchFamily="34" charset="0"/>
            </a:endParaRPr>
          </a:p>
        </p:txBody>
      </p:sp>
      <p:sp>
        <p:nvSpPr>
          <p:cNvPr id="4107" name="Rectangle 11"/>
          <p:cNvSpPr/>
          <p:nvPr/>
        </p:nvSpPr>
        <p:spPr>
          <a:xfrm>
            <a:off x="6732588" y="1989138"/>
            <a:ext cx="2160587" cy="1439862"/>
          </a:xfrm>
          <a:prstGeom prst="rect">
            <a:avLst/>
          </a:prstGeom>
          <a:solidFill>
            <a:srgbClr val="FF99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pPr algn="ctr"/>
            <a:r>
              <a:rPr dirty="0">
                <a:latin typeface="Arial" panose="020B0604020202020204" pitchFamily="34" charset="0"/>
              </a:rPr>
              <a:t>Multiply numerators together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4108" name="Rectangle 12"/>
          <p:cNvSpPr/>
          <p:nvPr/>
        </p:nvSpPr>
        <p:spPr>
          <a:xfrm>
            <a:off x="250825" y="3429000"/>
            <a:ext cx="2160588" cy="1439863"/>
          </a:xfrm>
          <a:prstGeom prst="rect">
            <a:avLst/>
          </a:prstGeom>
          <a:solidFill>
            <a:srgbClr val="FF99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pPr algn="ctr"/>
            <a:r>
              <a:rPr dirty="0">
                <a:latin typeface="Arial" panose="020B0604020202020204" pitchFamily="34" charset="0"/>
              </a:rPr>
              <a:t>Multiply denominators together</a:t>
            </a:r>
            <a:endParaRPr u="sng" dirty="0">
              <a:latin typeface="Arial" panose="020B0604020202020204" pitchFamily="34" charset="0"/>
            </a:endParaRPr>
          </a:p>
        </p:txBody>
      </p:sp>
      <p:sp>
        <p:nvSpPr>
          <p:cNvPr id="4109" name="Rectangle 13"/>
          <p:cNvSpPr/>
          <p:nvPr/>
        </p:nvSpPr>
        <p:spPr>
          <a:xfrm>
            <a:off x="2411413" y="3429000"/>
            <a:ext cx="2160587" cy="1439863"/>
          </a:xfrm>
          <a:prstGeom prst="rect">
            <a:avLst/>
          </a:prstGeom>
          <a:solidFill>
            <a:srgbClr val="FF99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pPr algn="ctr"/>
            <a:r>
              <a:rPr sz="1600" dirty="0">
                <a:latin typeface="Arial" panose="020B0604020202020204" pitchFamily="34" charset="0"/>
              </a:rPr>
              <a:t>Write the resulting fraction as the </a:t>
            </a:r>
            <a:r>
              <a:rPr sz="1600" u="sng" dirty="0">
                <a:latin typeface="Arial" panose="020B0604020202020204" pitchFamily="34" charset="0"/>
              </a:rPr>
              <a:t>product</a:t>
            </a:r>
            <a:r>
              <a:rPr sz="1600" dirty="0">
                <a:latin typeface="Arial" panose="020B0604020202020204" pitchFamily="34" charset="0"/>
              </a:rPr>
              <a:t> of the numerators over the </a:t>
            </a:r>
            <a:r>
              <a:rPr sz="1600" u="sng" dirty="0">
                <a:latin typeface="Arial" panose="020B0604020202020204" pitchFamily="34" charset="0"/>
              </a:rPr>
              <a:t>product</a:t>
            </a:r>
            <a:r>
              <a:rPr sz="1600" dirty="0">
                <a:latin typeface="Arial" panose="020B0604020202020204" pitchFamily="34" charset="0"/>
              </a:rPr>
              <a:t> of the denominators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4110" name="Rectangle 14"/>
          <p:cNvSpPr/>
          <p:nvPr/>
        </p:nvSpPr>
        <p:spPr>
          <a:xfrm>
            <a:off x="4572000" y="3429000"/>
            <a:ext cx="2160588" cy="1439863"/>
          </a:xfrm>
          <a:prstGeom prst="rect">
            <a:avLst/>
          </a:prstGeom>
          <a:solidFill>
            <a:srgbClr val="FF99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pPr algn="ctr"/>
            <a:r>
              <a:rPr u="sng" dirty="0">
                <a:latin typeface="Arial" panose="020B0604020202020204" pitchFamily="34" charset="0"/>
              </a:rPr>
              <a:t>Simplify</a:t>
            </a:r>
            <a:r>
              <a:rPr dirty="0">
                <a:latin typeface="Arial" panose="020B0604020202020204" pitchFamily="34" charset="0"/>
              </a:rPr>
              <a:t> the resulting fraction if possible</a:t>
            </a:r>
            <a:endParaRPr dirty="0">
              <a:latin typeface="Arial" panose="020B0604020202020204" pitchFamily="34" charset="0"/>
            </a:endParaRPr>
          </a:p>
          <a:p>
            <a:pPr algn="ctr"/>
            <a:endParaRPr dirty="0">
              <a:latin typeface="Arial" panose="020B0604020202020204" pitchFamily="34" charset="0"/>
            </a:endParaRPr>
          </a:p>
        </p:txBody>
      </p:sp>
      <p:sp>
        <p:nvSpPr>
          <p:cNvPr id="4111" name="Rectangle 15"/>
          <p:cNvSpPr/>
          <p:nvPr/>
        </p:nvSpPr>
        <p:spPr>
          <a:xfrm>
            <a:off x="6732588" y="3429000"/>
            <a:ext cx="2160587" cy="1439863"/>
          </a:xfrm>
          <a:prstGeom prst="rect">
            <a:avLst/>
          </a:prstGeom>
          <a:solidFill>
            <a:srgbClr val="FF99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4112" name="Rectangle 16"/>
          <p:cNvSpPr/>
          <p:nvPr/>
        </p:nvSpPr>
        <p:spPr>
          <a:xfrm>
            <a:off x="2411413" y="4868863"/>
            <a:ext cx="2160587" cy="1439862"/>
          </a:xfrm>
          <a:prstGeom prst="rect">
            <a:avLst/>
          </a:prstGeom>
          <a:solidFill>
            <a:srgbClr val="FF99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4113" name="Rectangle 17"/>
          <p:cNvSpPr/>
          <p:nvPr/>
        </p:nvSpPr>
        <p:spPr>
          <a:xfrm>
            <a:off x="250825" y="4868863"/>
            <a:ext cx="2160588" cy="1439862"/>
          </a:xfrm>
          <a:prstGeom prst="rect">
            <a:avLst/>
          </a:prstGeom>
          <a:solidFill>
            <a:srgbClr val="FF99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4114" name="Rectangle 18"/>
          <p:cNvSpPr/>
          <p:nvPr/>
        </p:nvSpPr>
        <p:spPr>
          <a:xfrm>
            <a:off x="4572000" y="4868863"/>
            <a:ext cx="2160588" cy="1439862"/>
          </a:xfrm>
          <a:prstGeom prst="rect">
            <a:avLst/>
          </a:prstGeom>
          <a:solidFill>
            <a:srgbClr val="FF99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4115" name="Rectangle 19"/>
          <p:cNvSpPr/>
          <p:nvPr/>
        </p:nvSpPr>
        <p:spPr>
          <a:xfrm>
            <a:off x="6732588" y="4868863"/>
            <a:ext cx="2160587" cy="1439862"/>
          </a:xfrm>
          <a:prstGeom prst="rect">
            <a:avLst/>
          </a:prstGeom>
          <a:solidFill>
            <a:srgbClr val="FF99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4116" name="Rectangle 20"/>
          <p:cNvSpPr/>
          <p:nvPr/>
        </p:nvSpPr>
        <p:spPr>
          <a:xfrm>
            <a:off x="2843213" y="0"/>
            <a:ext cx="3673475" cy="404813"/>
          </a:xfrm>
          <a:prstGeom prst="rect">
            <a:avLst/>
          </a:prstGeom>
          <a:solidFill>
            <a:srgbClr val="FF99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dirty="0">
                <a:latin typeface="Arial" panose="020B0604020202020204" pitchFamily="34" charset="0"/>
              </a:rPr>
              <a:t>Multiplying/dividing fractions</a:t>
            </a:r>
            <a:endParaRPr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1538</Words>
  <Application>WPS Presentation</Application>
  <PresentationFormat>On-screen Show (4:3)</PresentationFormat>
  <Paragraphs>80</Paragraphs>
  <Slides>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SimSun</vt:lpstr>
      <vt:lpstr>Wingdings</vt:lpstr>
      <vt:lpstr>Calibri</vt:lpstr>
      <vt:lpstr>微软雅黑</vt:lpstr>
      <vt:lpstr>Monospace</vt:lpstr>
      <vt:lpstr>Arial Unicode MS</vt:lpstr>
      <vt:lpstr>Default Design</vt:lpstr>
      <vt:lpstr>PowerPoint 演示文稿</vt:lpstr>
      <vt:lpstr>PowerPoint 演示文稿</vt:lpstr>
      <vt:lpstr>PowerPoint 演示文稿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Collett</dc:creator>
  <cp:lastModifiedBy>mathssite.com</cp:lastModifiedBy>
  <cp:revision>12</cp:revision>
  <dcterms:created xsi:type="dcterms:W3CDTF">2019-04-12T19:28:36Z</dcterms:created>
  <dcterms:modified xsi:type="dcterms:W3CDTF">2019-04-12T19:28:36Z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